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sldIdLst>
    <p:sldId id="310" r:id="rId2"/>
    <p:sldId id="307" r:id="rId3"/>
    <p:sldId id="311" r:id="rId4"/>
    <p:sldId id="312" r:id="rId5"/>
    <p:sldId id="309" r:id="rId6"/>
    <p:sldId id="313" r:id="rId7"/>
    <p:sldId id="27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9E5C"/>
    <a:srgbClr val="488242"/>
    <a:srgbClr val="23498A"/>
    <a:srgbClr val="F2F6F9"/>
    <a:srgbClr val="E8EFFA"/>
    <a:srgbClr val="D1E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628"/>
  </p:normalViewPr>
  <p:slideViewPr>
    <p:cSldViewPr snapToGrid="0">
      <p:cViewPr varScale="1">
        <p:scale>
          <a:sx n="110" d="100"/>
          <a:sy n="110" d="100"/>
        </p:scale>
        <p:origin x="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47958-4819-4843-A131-193F502B7041}" type="datetimeFigureOut">
              <a:rPr lang="en-US" smtClean="0"/>
              <a:t>5/19/26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290B2-B803-0446-AD34-90A3121A6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4267-AD1B-6FD2-49E6-14B89DAC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05FB2-8674-DAF4-9604-C229D0185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937B1-06B0-B3AD-02C5-66A517A6A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9E918-AB2C-4396-1E79-6730BA7C9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290B2-B803-0446-AD34-90A3121A60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7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FF22-E89B-7D9A-CC61-A327547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D7B87-FC2A-BCC3-2707-EEBBD8C3B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EBBB1-3B53-52C8-6797-320EEFB90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9B711-DFB4-2377-A463-61C97F750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290B2-B803-0446-AD34-90A3121A60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5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E93BB-9BD1-3095-F31E-77766D183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6DC07A-F187-1E1C-D437-A120CA5CA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4B138-39C7-21B4-D389-30FB0DEF9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21C0F-9C02-CCC3-C2BD-487A43EF1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290B2-B803-0446-AD34-90A3121A60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4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0E475-6DA8-452E-4867-D5B8CE5A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ECAB8-0283-F4A9-FAEA-E04878448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98843-145E-AFB7-F02B-F16ABF2DD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45528-6BAF-7775-3976-7ED0D8F33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290B2-B803-0446-AD34-90A3121A60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7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4267-AD1B-6FD2-49E6-14B89DAC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005FB2-8674-DAF4-9604-C229D0185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D937B1-06B0-B3AD-02C5-66A517A6A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9E918-AB2C-4396-1E79-6730BA7C9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4290B2-B803-0446-AD34-90A3121A60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77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51" name="Google Shape;125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E4BBF-DE1C-411E-C5C5-BED3F0843946}"/>
              </a:ext>
            </a:extLst>
          </p:cNvPr>
          <p:cNvSpPr/>
          <p:nvPr userDrawn="1"/>
        </p:nvSpPr>
        <p:spPr>
          <a:xfrm>
            <a:off x="394636" y="6264876"/>
            <a:ext cx="443564" cy="593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7F729-426F-86D9-18A9-116F2A80B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ABEE1-4F7F-9AC0-A9E2-A6870946F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644AC-4D69-DBCF-9B26-69B26FB8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680CD-AC86-F645-9F92-F1D8415C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CC34A-3154-851F-0838-D6922B84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6E2FFC-F271-3446-BD0B-B0447B5ED7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1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BD8D-2108-19AE-1A78-A489D6EA6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71378-C922-2D65-1ED4-33B2BF34E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7F78A-4008-6316-D182-69EE8B2A4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704CE-741F-E3F9-321E-1D15EBE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1705D-D57E-9FAD-057E-BBEC751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0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C022A-04D6-24CC-F011-5C687452C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E7206-F6C5-DC7A-6A68-FDD00F729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40D1F-DB25-3347-9034-4273267B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0913A-AC34-10BB-9E38-E307864F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A6DD0-FA89-1C23-4D72-7775AA74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8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BFC7-3D51-068D-B2F1-54E02EDC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D0565-3132-0228-1255-5AB463E2A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A359-3A13-2214-0F87-22DCE2FC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F0D21-D7A2-5FFB-0069-F3811FFA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EFF64-DC6B-4956-352D-26B163CE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0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AF02-F7FA-9EE8-019B-4912E1BE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74787-0B25-B289-9DA7-A61C6C7E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C962C-7CD6-214D-9D2B-CDD826B1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3C342-D482-D447-DE22-DCDBC80B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15B63-F5A9-C719-0FC9-3CFFF027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2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9A912-BFCB-AB14-4F33-D3F83E09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6613E-AF97-68BC-A3D6-C39BE2AF0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AF670-2C6A-E99E-D72C-12D28A175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9CC32-C2D1-5F53-5C2B-F5CBD434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D1BBB-6E97-4DC0-D38C-EB25CD02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E583A-7F98-55A7-6546-46ADF8EC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4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5CDE1-2C24-0896-EAE8-6CF6C730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1BC8A2-0010-6646-D391-BCEC2A942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B3EDB-EF71-41AB-1DBA-D7695FFAF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FE2F2-F6C6-BEF0-E991-FF88B0CC1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8D267-04E5-7894-4D7F-82D36CC0F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5102E-6DDB-FC30-F4B3-A110CD32C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E302B-3A83-60E8-0523-AC0D6FE0B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CEEA3-7589-251C-5644-4C1868890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9675F-6394-36D7-73A1-EB89D2E6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B04A2-3C95-4AC9-1A63-AC7B77DD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F042A-6F8B-DFF6-2F89-2BB4ACCF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A7DF5-DD33-FD6A-71AA-BED2F2E2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0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B9B9DD-BB49-5533-533C-41ECE0DAEFBD}"/>
              </a:ext>
            </a:extLst>
          </p:cNvPr>
          <p:cNvSpPr/>
          <p:nvPr userDrawn="1"/>
        </p:nvSpPr>
        <p:spPr>
          <a:xfrm>
            <a:off x="394636" y="6264876"/>
            <a:ext cx="443564" cy="593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1D76B-16B3-7662-A159-661FE120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6E2FFC-F271-3446-BD0B-B0447B5ED7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7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2CE4-BAD9-4737-AD29-6CC677DC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5DA4F-29C6-09E4-5400-09F0C8E19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4A5C0-D461-428F-100E-8EB998050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FEB49-81B4-7D41-D6BB-F29616D4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FB44-0ECE-7A07-A9F5-C25EE1D85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A6AE3-ADA1-0C55-5FB6-7ED284FD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2259-0BCC-F7E2-61C9-292B2ACB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572964-F386-6839-6FBD-BD715076A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A6827-EA51-8FA2-BD79-5F724DB9B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EDECE-4EAF-27DF-897B-96811CA2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FEF7A-B6E3-F51B-DB82-A61967152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D24C5-2C0A-D7D3-CABA-9A16C360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2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C80A73-5A88-F0A0-92F4-2333C9F17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F06DA-9982-2D98-D8AC-2C8E038CC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FE69-0FD1-5653-1DF6-BD70E936F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6922" y="6311900"/>
            <a:ext cx="361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algn="l"/>
            <a:fld id="{B56E2FFC-F271-3446-BD0B-B0447B5ED771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8FFF95-0992-779E-CB3D-E2D48C562A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8189" y="6281990"/>
            <a:ext cx="1394407" cy="46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5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99;p1">
            <a:extLst>
              <a:ext uri="{FF2B5EF4-FFF2-40B4-BE49-F238E27FC236}">
                <a16:creationId xmlns:a16="http://schemas.microsoft.com/office/drawing/2014/main" id="{2F6EE1CC-8E27-2236-09CA-88C11148CA50}"/>
              </a:ext>
            </a:extLst>
          </p:cNvPr>
          <p:cNvSpPr/>
          <p:nvPr/>
        </p:nvSpPr>
        <p:spPr>
          <a:xfrm>
            <a:off x="-1857" y="0"/>
            <a:ext cx="12179870" cy="6240676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2EDF7">
                  <a:alpha val="57647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32626-4950-9BBF-A010-7644ABBC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2FFC-F271-3446-BD0B-B0447B5ED77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89A51-CDC5-090D-8B16-BAB86A5EF73A}"/>
              </a:ext>
            </a:extLst>
          </p:cNvPr>
          <p:cNvSpPr txBox="1"/>
          <p:nvPr/>
        </p:nvSpPr>
        <p:spPr>
          <a:xfrm>
            <a:off x="657562" y="3429000"/>
            <a:ext cx="63568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Your HSA or FSA May Cover More Than You Think</a:t>
            </a:r>
            <a:br>
              <a:rPr lang="en-US" sz="3200" dirty="0"/>
            </a:br>
            <a:endParaRPr lang="en-US" sz="2400" dirty="0"/>
          </a:p>
          <a:p>
            <a:r>
              <a:rPr lang="en-US" sz="2400" i="1" dirty="0"/>
              <a:t>Use pre-tax dollars for eligible health interventions tied to prevention, treatment, or mitigation of certain medical conditions.</a:t>
            </a:r>
            <a:endParaRPr lang="en-US" sz="2400" dirty="0"/>
          </a:p>
        </p:txBody>
      </p:sp>
      <p:pic>
        <p:nvPicPr>
          <p:cNvPr id="8" name="Picture 7" descr="A person in a towel looking at her phone&#10;&#10;AI-generated content may be incorrect.">
            <a:extLst>
              <a:ext uri="{FF2B5EF4-FFF2-40B4-BE49-F238E27FC236}">
                <a16:creationId xmlns:a16="http://schemas.microsoft.com/office/drawing/2014/main" id="{884C57D0-8994-F403-EEBA-AEDFBF9BB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610" y="0"/>
            <a:ext cx="4516390" cy="68542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27970BA-CC11-BCA4-15E1-E28403733F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897" y="2418152"/>
            <a:ext cx="3177410" cy="577712"/>
          </a:xfrm>
          <a:prstGeom prst="rect">
            <a:avLst/>
          </a:prstGeom>
        </p:spPr>
      </p:pic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9EEBAA42-92A7-F355-66EA-13DFE7DEA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97" y="1097210"/>
            <a:ext cx="3487008" cy="6901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468A8E-A565-E92A-DF28-F2A57CD9F1D5}"/>
              </a:ext>
            </a:extLst>
          </p:cNvPr>
          <p:cNvSpPr txBox="1"/>
          <p:nvPr/>
        </p:nvSpPr>
        <p:spPr>
          <a:xfrm>
            <a:off x="1865762" y="1869155"/>
            <a:ext cx="1295278" cy="101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27143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F06A-5DC1-4F12-805A-66669EF7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16789406-FF78-5DCC-FC2D-46BEE373F4DD}"/>
              </a:ext>
            </a:extLst>
          </p:cNvPr>
          <p:cNvSpPr/>
          <p:nvPr/>
        </p:nvSpPr>
        <p:spPr>
          <a:xfrm>
            <a:off x="-324853" y="4067518"/>
            <a:ext cx="7524306" cy="2086431"/>
          </a:xfrm>
          <a:prstGeom prst="roundRect">
            <a:avLst/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83B16-9429-1923-E5BC-10668C30070D}"/>
              </a:ext>
            </a:extLst>
          </p:cNvPr>
          <p:cNvSpPr txBox="1"/>
          <p:nvPr/>
        </p:nvSpPr>
        <p:spPr>
          <a:xfrm>
            <a:off x="693635" y="347056"/>
            <a:ext cx="806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Most People Only Use Their HSA or FSA</a:t>
            </a:r>
            <a:br>
              <a:rPr lang="en-IN" sz="3600" dirty="0">
                <a:latin typeface="+mj-lt"/>
              </a:rPr>
            </a:br>
            <a:r>
              <a:rPr lang="en-IN" sz="3600" dirty="0">
                <a:latin typeface="+mj-lt"/>
              </a:rPr>
              <a:t>for Traditional Expenses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EDB8B0-5070-542E-F54F-AE4CACAF3682}"/>
              </a:ext>
            </a:extLst>
          </p:cNvPr>
          <p:cNvCxnSpPr>
            <a:cxnSpLocks/>
          </p:cNvCxnSpPr>
          <p:nvPr/>
        </p:nvCxnSpPr>
        <p:spPr>
          <a:xfrm>
            <a:off x="0" y="1636646"/>
            <a:ext cx="321776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61F92987-5FF0-ECFD-E29B-B7CDEEB1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2746524-E76C-CA41-D41C-56726CC4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32" y="2165754"/>
            <a:ext cx="4949731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Examples: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n-lt"/>
              </a:rPr>
              <a:t>Doctor visits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n-lt"/>
              </a:rPr>
              <a:t>Prescriptions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n-lt"/>
              </a:rPr>
              <a:t>Copays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+mn-lt"/>
              </a:rPr>
              <a:t>Dental and vision expenses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5ED1371-3B64-B546-3995-261CFE1DF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52714"/>
            <a:ext cx="5007015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But under IRS guidelines, certain additional health interventions may also qualify when recommended by a licensed practitioner and supported by a Letter of Medical Necessity.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4F93AB-8C35-D0F7-6C6E-13B30C03874C}"/>
              </a:ext>
            </a:extLst>
          </p:cNvPr>
          <p:cNvSpPr txBox="1"/>
          <p:nvPr/>
        </p:nvSpPr>
        <p:spPr>
          <a:xfrm>
            <a:off x="10873946" y="1729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7673A6-53E2-8025-EE79-976F7B04B06C}"/>
              </a:ext>
            </a:extLst>
          </p:cNvPr>
          <p:cNvGrpSpPr/>
          <p:nvPr/>
        </p:nvGrpSpPr>
        <p:grpSpPr>
          <a:xfrm>
            <a:off x="9408695" y="1"/>
            <a:ext cx="2382252" cy="1547384"/>
            <a:chOff x="9408695" y="1"/>
            <a:chExt cx="2382252" cy="1547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0ABDAF-1330-62B7-DFB5-D13C1312AB7E}"/>
                </a:ext>
              </a:extLst>
            </p:cNvPr>
            <p:cNvSpPr/>
            <p:nvPr/>
          </p:nvSpPr>
          <p:spPr>
            <a:xfrm>
              <a:off x="9408695" y="1"/>
              <a:ext cx="2382252" cy="1547384"/>
            </a:xfrm>
            <a:prstGeom prst="rect">
              <a:avLst/>
            </a:prstGeom>
            <a:solidFill>
              <a:srgbClr val="E8EF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59742FF8-3F1B-8B6C-416B-56A33EBF58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84878" y="1051830"/>
              <a:ext cx="1829886" cy="332707"/>
            </a:xfrm>
            <a:prstGeom prst="rect">
              <a:avLst/>
            </a:prstGeom>
          </p:spPr>
        </p:pic>
        <p:pic>
          <p:nvPicPr>
            <p:cNvPr id="8" name="Picture 7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3702CFFE-84BA-DB01-ECB1-419451995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5729" y="291093"/>
              <a:ext cx="2008185" cy="3974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21AD9-B98F-B957-BB59-5A8554D46C58}"/>
                </a:ext>
              </a:extLst>
            </p:cNvPr>
            <p:cNvSpPr txBox="1"/>
            <p:nvPr/>
          </p:nvSpPr>
          <p:spPr>
            <a:xfrm>
              <a:off x="10226843" y="565769"/>
              <a:ext cx="74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</a:p>
          </p:txBody>
        </p:sp>
      </p:grpSp>
      <p:pic>
        <p:nvPicPr>
          <p:cNvPr id="4" name="Picture 3" descr="12 Mistakes You Could Be Making at the ...">
            <a:extLst>
              <a:ext uri="{FF2B5EF4-FFF2-40B4-BE49-F238E27FC236}">
                <a16:creationId xmlns:a16="http://schemas.microsoft.com/office/drawing/2014/main" id="{83A5BDFA-73A7-4463-77D4-BC3B25B46B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827"/>
          <a:stretch>
            <a:fillRect/>
          </a:stretch>
        </p:blipFill>
        <p:spPr>
          <a:xfrm>
            <a:off x="6107574" y="4780739"/>
            <a:ext cx="4054998" cy="2123303"/>
          </a:xfrm>
          <a:prstGeom prst="rect">
            <a:avLst/>
          </a:prstGeom>
        </p:spPr>
      </p:pic>
      <p:pic>
        <p:nvPicPr>
          <p:cNvPr id="16" name="Picture 15" descr="There are more opioid prescriptions than people in Tennessee">
            <a:extLst>
              <a:ext uri="{FF2B5EF4-FFF2-40B4-BE49-F238E27FC236}">
                <a16:creationId xmlns:a16="http://schemas.microsoft.com/office/drawing/2014/main" id="{CEF4AF93-93B4-411C-9A7A-E7F72EE391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8603"/>
          <a:stretch>
            <a:fillRect/>
          </a:stretch>
        </p:blipFill>
        <p:spPr>
          <a:xfrm>
            <a:off x="6107575" y="2548109"/>
            <a:ext cx="1948406" cy="2137151"/>
          </a:xfrm>
          <a:prstGeom prst="rect">
            <a:avLst/>
          </a:prstGeom>
        </p:spPr>
      </p:pic>
      <p:pic>
        <p:nvPicPr>
          <p:cNvPr id="20" name="Picture 19" descr="Your First Dentist Visit: A Complete Guide for Patients">
            <a:extLst>
              <a:ext uri="{FF2B5EF4-FFF2-40B4-BE49-F238E27FC236}">
                <a16:creationId xmlns:a16="http://schemas.microsoft.com/office/drawing/2014/main" id="{2C6FC106-CD6E-0BE1-953F-FE5908A2B4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505" b="8716"/>
          <a:stretch>
            <a:fillRect/>
          </a:stretch>
        </p:blipFill>
        <p:spPr>
          <a:xfrm>
            <a:off x="8158763" y="2534856"/>
            <a:ext cx="4033237" cy="2172049"/>
          </a:xfrm>
          <a:prstGeom prst="rect">
            <a:avLst/>
          </a:prstGeom>
        </p:spPr>
      </p:pic>
      <p:pic>
        <p:nvPicPr>
          <p:cNvPr id="21" name="Picture 20" descr="5 Signs That You Should Visit An Eye Doctor - Valley Eyecare">
            <a:extLst>
              <a:ext uri="{FF2B5EF4-FFF2-40B4-BE49-F238E27FC236}">
                <a16:creationId xmlns:a16="http://schemas.microsoft.com/office/drawing/2014/main" id="{707F4E3D-6E4E-5BBC-0C91-CAA65440AE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3841" y="4790307"/>
            <a:ext cx="2521460" cy="21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0C6D4-519A-A323-6867-E02496507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4C6F7B0-0FEA-F212-B1C8-B850E2A9153F}"/>
              </a:ext>
            </a:extLst>
          </p:cNvPr>
          <p:cNvSpPr txBox="1"/>
          <p:nvPr/>
        </p:nvSpPr>
        <p:spPr>
          <a:xfrm>
            <a:off x="693635" y="347056"/>
            <a:ext cx="806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What Might </a:t>
            </a:r>
            <a:r>
              <a:rPr lang="en-IN" sz="3600" dirty="0">
                <a:latin typeface="+mj-lt"/>
              </a:rPr>
              <a:t>Qualify? </a:t>
            </a:r>
          </a:p>
          <a:p>
            <a:r>
              <a:rPr lang="en-IN" sz="3600" dirty="0"/>
              <a:t>And Why This </a:t>
            </a:r>
            <a:r>
              <a:rPr lang="en-IN" sz="3600" dirty="0">
                <a:latin typeface="+mj-lt"/>
              </a:rPr>
              <a:t>Matters?</a:t>
            </a:r>
            <a:r>
              <a:rPr lang="en-IN" sz="3600" dirty="0"/>
              <a:t> </a:t>
            </a:r>
            <a:endParaRPr lang="en-IN" sz="3600" dirty="0"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51E356-6C55-EC36-401E-9A89B393CD82}"/>
              </a:ext>
            </a:extLst>
          </p:cNvPr>
          <p:cNvCxnSpPr>
            <a:cxnSpLocks/>
          </p:cNvCxnSpPr>
          <p:nvPr/>
        </p:nvCxnSpPr>
        <p:spPr>
          <a:xfrm>
            <a:off x="0" y="1636646"/>
            <a:ext cx="321776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02D79F9-A355-FB26-A4F3-D125146A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524B67-FC99-1477-22A6-A3708EE52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32" y="1798055"/>
            <a:ext cx="86193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Most People Only Use Their HSA or FSA for Traditional Expenses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BBBC1A-F8D0-EB81-74F3-386F397F35A4}"/>
              </a:ext>
            </a:extLst>
          </p:cNvPr>
          <p:cNvSpPr txBox="1"/>
          <p:nvPr/>
        </p:nvSpPr>
        <p:spPr>
          <a:xfrm>
            <a:off x="10873946" y="1729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17286-6D57-BF75-BFDC-DE6CBED82FBE}"/>
              </a:ext>
            </a:extLst>
          </p:cNvPr>
          <p:cNvGrpSpPr/>
          <p:nvPr/>
        </p:nvGrpSpPr>
        <p:grpSpPr>
          <a:xfrm>
            <a:off x="9408695" y="1"/>
            <a:ext cx="2382252" cy="1547384"/>
            <a:chOff x="9408695" y="1"/>
            <a:chExt cx="2382252" cy="1547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35C195-0B90-0C6E-08EF-38B5EF3C1174}"/>
                </a:ext>
              </a:extLst>
            </p:cNvPr>
            <p:cNvSpPr/>
            <p:nvPr/>
          </p:nvSpPr>
          <p:spPr>
            <a:xfrm>
              <a:off x="9408695" y="1"/>
              <a:ext cx="2382252" cy="1547384"/>
            </a:xfrm>
            <a:prstGeom prst="rect">
              <a:avLst/>
            </a:prstGeom>
            <a:solidFill>
              <a:srgbClr val="E8EF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F99F185F-5EE3-C096-753D-B173BFBAA9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84878" y="1051830"/>
              <a:ext cx="1829886" cy="332707"/>
            </a:xfrm>
            <a:prstGeom prst="rect">
              <a:avLst/>
            </a:prstGeom>
          </p:spPr>
        </p:pic>
        <p:pic>
          <p:nvPicPr>
            <p:cNvPr id="8" name="Picture 7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78407E4D-45CA-2FA9-01BD-1F2111C1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5729" y="291093"/>
              <a:ext cx="2008185" cy="3974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ACB353-A902-70DE-1AC6-ACF54CB97D21}"/>
                </a:ext>
              </a:extLst>
            </p:cNvPr>
            <p:cNvSpPr txBox="1"/>
            <p:nvPr/>
          </p:nvSpPr>
          <p:spPr>
            <a:xfrm>
              <a:off x="10226843" y="565769"/>
              <a:ext cx="74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B460F2-790E-E9E8-4D93-8CAD8C6E5336}"/>
              </a:ext>
            </a:extLst>
          </p:cNvPr>
          <p:cNvSpPr txBox="1"/>
          <p:nvPr/>
        </p:nvSpPr>
        <p:spPr>
          <a:xfrm>
            <a:off x="1368173" y="2580842"/>
            <a:ext cx="4453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100" b="1" dirty="0">
                <a:solidFill>
                  <a:srgbClr val="488242"/>
                </a:solidFill>
                <a:latin typeface="+mj-lt"/>
              </a:rPr>
              <a:t>Potential eligible categories</a:t>
            </a:r>
            <a:br>
              <a:rPr lang="en-IN" sz="2100" b="1" dirty="0">
                <a:solidFill>
                  <a:srgbClr val="488242"/>
                </a:solidFill>
                <a:latin typeface="+mj-lt"/>
              </a:rPr>
            </a:br>
            <a:r>
              <a:rPr lang="en-IN" sz="2100" b="1" dirty="0">
                <a:solidFill>
                  <a:srgbClr val="488242"/>
                </a:solidFill>
                <a:latin typeface="+mj-lt"/>
              </a:rPr>
              <a:t>may include:</a:t>
            </a:r>
          </a:p>
          <a:p>
            <a:pPr algn="ctr"/>
            <a:endParaRPr lang="en-IN" sz="1000" b="1" dirty="0">
              <a:solidFill>
                <a:srgbClr val="488242"/>
              </a:solidFill>
              <a:latin typeface="+mj-lt"/>
            </a:endParaRPr>
          </a:p>
          <a:p>
            <a:pPr algn="ctr"/>
            <a:r>
              <a:rPr lang="en-IN" sz="1200" dirty="0">
                <a:solidFill>
                  <a:schemeClr val="accent6">
                    <a:lumMod val="50000"/>
                  </a:schemeClr>
                </a:solidFill>
              </a:rPr>
              <a:t>Fitness equipment, sleep support tools. recovery and mobility devices, red light therapy, health tracking devices, adaptive footwear, weight management support</a:t>
            </a:r>
          </a:p>
          <a:p>
            <a:pPr algn="ctr"/>
            <a:r>
              <a:rPr lang="en-IN" sz="1200" dirty="0">
                <a:solidFill>
                  <a:schemeClr val="accent6">
                    <a:lumMod val="50000"/>
                  </a:schemeClr>
                </a:solidFill>
              </a:rPr>
              <a:t>Other evidence-based interventions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F71F44-8928-1F85-6CA3-C786DA53EBB7}"/>
              </a:ext>
            </a:extLst>
          </p:cNvPr>
          <p:cNvSpPr txBox="1"/>
          <p:nvPr/>
        </p:nvSpPr>
        <p:spPr>
          <a:xfrm>
            <a:off x="6215605" y="2683614"/>
            <a:ext cx="382746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100" b="1" dirty="0">
                <a:solidFill>
                  <a:srgbClr val="488242"/>
                </a:solidFill>
                <a:latin typeface="+mj-lt"/>
              </a:rPr>
              <a:t>The Benefit to You</a:t>
            </a:r>
          </a:p>
          <a:p>
            <a:pPr algn="ctr"/>
            <a:endParaRPr lang="en-IN" sz="1000" b="1" dirty="0">
              <a:solidFill>
                <a:srgbClr val="488242"/>
              </a:solidFill>
              <a:latin typeface="+mj-lt"/>
            </a:endParaRPr>
          </a:p>
          <a:p>
            <a:pPr algn="ctr"/>
            <a:r>
              <a:rPr lang="en-IN" sz="1200" dirty="0">
                <a:solidFill>
                  <a:schemeClr val="accent6">
                    <a:lumMod val="50000"/>
                  </a:schemeClr>
                </a:solidFill>
              </a:rPr>
              <a:t>Use pre-tax HSA or FSA dollars</a:t>
            </a:r>
          </a:p>
          <a:p>
            <a:pPr algn="ctr"/>
            <a:r>
              <a:rPr lang="en-IN" sz="1200" dirty="0">
                <a:solidFill>
                  <a:schemeClr val="accent6">
                    <a:lumMod val="50000"/>
                  </a:schemeClr>
                </a:solidFill>
              </a:rPr>
              <a:t>Save approximately 30% through tax advantages</a:t>
            </a:r>
          </a:p>
          <a:p>
            <a:pPr algn="ctr"/>
            <a:r>
              <a:rPr lang="en-IN" sz="1200" dirty="0">
                <a:solidFill>
                  <a:schemeClr val="accent6">
                    <a:lumMod val="50000"/>
                  </a:schemeClr>
                </a:solidFill>
              </a:rPr>
              <a:t>Invest in tools that support long-term health goals</a:t>
            </a:r>
          </a:p>
          <a:p>
            <a:pPr algn="ctr"/>
            <a:r>
              <a:rPr lang="en-IN" sz="1200" dirty="0">
                <a:solidFill>
                  <a:schemeClr val="accent6">
                    <a:lumMod val="50000"/>
                  </a:schemeClr>
                </a:solidFill>
              </a:rPr>
              <a:t>Connect benefits to real everyday needs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171E9E-5FE5-C8C1-7E8A-7FDAEB0221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528" r="608" b="32380"/>
          <a:stretch>
            <a:fillRect/>
          </a:stretch>
        </p:blipFill>
        <p:spPr>
          <a:xfrm>
            <a:off x="0" y="5107800"/>
            <a:ext cx="12192000" cy="17539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EA701F-2032-544B-97CC-DE27B9A5E579}"/>
              </a:ext>
            </a:extLst>
          </p:cNvPr>
          <p:cNvSpPr txBox="1"/>
          <p:nvPr/>
        </p:nvSpPr>
        <p:spPr>
          <a:xfrm>
            <a:off x="-1359616" y="4696615"/>
            <a:ext cx="11314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N" b="0" i="0" dirty="0">
                <a:solidFill>
                  <a:srgbClr val="23498A"/>
                </a:solidFill>
                <a:effectLst/>
              </a:rPr>
              <a:t>Eligibility is based on individual medical need and practitioner approval.</a:t>
            </a:r>
          </a:p>
        </p:txBody>
      </p:sp>
    </p:spTree>
    <p:extLst>
      <p:ext uri="{BB962C8B-B14F-4D97-AF65-F5344CB8AC3E}">
        <p14:creationId xmlns:p14="http://schemas.microsoft.com/office/powerpoint/2010/main" val="227166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7B70-33CB-17CF-E86F-597E22907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2A0E11-69B7-71BB-B8C6-252FB3C78D94}"/>
              </a:ext>
            </a:extLst>
          </p:cNvPr>
          <p:cNvSpPr txBox="1"/>
          <p:nvPr/>
        </p:nvSpPr>
        <p:spPr>
          <a:xfrm>
            <a:off x="693635" y="347056"/>
            <a:ext cx="806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How it Works</a:t>
            </a:r>
            <a:br>
              <a:rPr lang="en-IN" sz="3600" dirty="0">
                <a:latin typeface="+mj-lt"/>
              </a:rPr>
            </a:br>
            <a:r>
              <a:rPr lang="en-IN" sz="3600" dirty="0">
                <a:latin typeface="+mj-lt"/>
              </a:rPr>
              <a:t>A Simple, Guided Process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D50011-5274-3265-83F9-F17A72C8595D}"/>
              </a:ext>
            </a:extLst>
          </p:cNvPr>
          <p:cNvCxnSpPr>
            <a:cxnSpLocks/>
          </p:cNvCxnSpPr>
          <p:nvPr/>
        </p:nvCxnSpPr>
        <p:spPr>
          <a:xfrm>
            <a:off x="0" y="1636646"/>
            <a:ext cx="321776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8B1244B7-F2E1-C969-4620-6627E4EE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C7471C-3D7F-246A-DAEC-820167C07E38}"/>
              </a:ext>
            </a:extLst>
          </p:cNvPr>
          <p:cNvSpPr txBox="1"/>
          <p:nvPr/>
        </p:nvSpPr>
        <p:spPr>
          <a:xfrm>
            <a:off x="10873946" y="1729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ECE615-AD44-FBB9-9F24-236E1E192DC3}"/>
              </a:ext>
            </a:extLst>
          </p:cNvPr>
          <p:cNvGrpSpPr/>
          <p:nvPr/>
        </p:nvGrpSpPr>
        <p:grpSpPr>
          <a:xfrm>
            <a:off x="9408695" y="1"/>
            <a:ext cx="2382252" cy="1547384"/>
            <a:chOff x="9408695" y="1"/>
            <a:chExt cx="2382252" cy="1547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A23387-B3FD-F9FF-93F2-C71C45C94F93}"/>
                </a:ext>
              </a:extLst>
            </p:cNvPr>
            <p:cNvSpPr/>
            <p:nvPr/>
          </p:nvSpPr>
          <p:spPr>
            <a:xfrm>
              <a:off x="9408695" y="1"/>
              <a:ext cx="2382252" cy="1547384"/>
            </a:xfrm>
            <a:prstGeom prst="rect">
              <a:avLst/>
            </a:prstGeom>
            <a:solidFill>
              <a:srgbClr val="E8EF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208C4293-0F65-E821-853D-D2E52D599A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84878" y="1051830"/>
              <a:ext cx="1829886" cy="332707"/>
            </a:xfrm>
            <a:prstGeom prst="rect">
              <a:avLst/>
            </a:prstGeom>
          </p:spPr>
        </p:pic>
        <p:pic>
          <p:nvPicPr>
            <p:cNvPr id="8" name="Picture 7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0F7BA0F7-F47B-BC2F-6DB7-2A59F615D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5729" y="291093"/>
              <a:ext cx="2008185" cy="3974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3B7E99-52F7-BCB9-63DA-E5D4FF0A8FA6}"/>
                </a:ext>
              </a:extLst>
            </p:cNvPr>
            <p:cNvSpPr txBox="1"/>
            <p:nvPr/>
          </p:nvSpPr>
          <p:spPr>
            <a:xfrm>
              <a:off x="10226843" y="565769"/>
              <a:ext cx="74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</a:p>
          </p:txBody>
        </p:sp>
      </p:grp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343B419C-57CF-A686-68D6-6647CC30C268}"/>
              </a:ext>
            </a:extLst>
          </p:cNvPr>
          <p:cNvSpPr/>
          <p:nvPr/>
        </p:nvSpPr>
        <p:spPr>
          <a:xfrm>
            <a:off x="784906" y="1910669"/>
            <a:ext cx="2402372" cy="3571512"/>
          </a:xfrm>
          <a:prstGeom prst="roundRect">
            <a:avLst>
              <a:gd name="adj" fmla="val 8426"/>
            </a:avLst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E4E91D7A-19F1-E0F5-1A31-0B46009613FB}"/>
              </a:ext>
            </a:extLst>
          </p:cNvPr>
          <p:cNvSpPr/>
          <p:nvPr/>
        </p:nvSpPr>
        <p:spPr>
          <a:xfrm>
            <a:off x="3408706" y="1910669"/>
            <a:ext cx="2402372" cy="3571512"/>
          </a:xfrm>
          <a:prstGeom prst="roundRect">
            <a:avLst>
              <a:gd name="adj" fmla="val 8426"/>
            </a:avLst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BB2EA872-A739-AA76-172B-9D40A6E86040}"/>
              </a:ext>
            </a:extLst>
          </p:cNvPr>
          <p:cNvSpPr/>
          <p:nvPr/>
        </p:nvSpPr>
        <p:spPr>
          <a:xfrm>
            <a:off x="6032505" y="1910669"/>
            <a:ext cx="2402372" cy="3571512"/>
          </a:xfrm>
          <a:prstGeom prst="roundRect">
            <a:avLst>
              <a:gd name="adj" fmla="val 8426"/>
            </a:avLst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AB75499F-D33D-1D82-04B9-3B0C1CAAE5B3}"/>
              </a:ext>
            </a:extLst>
          </p:cNvPr>
          <p:cNvSpPr/>
          <p:nvPr/>
        </p:nvSpPr>
        <p:spPr>
          <a:xfrm>
            <a:off x="8656304" y="1910669"/>
            <a:ext cx="2947609" cy="3571512"/>
          </a:xfrm>
          <a:prstGeom prst="roundRect">
            <a:avLst>
              <a:gd name="adj" fmla="val 8426"/>
            </a:avLst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8BAF13F-D5D8-29DC-EA93-9EB3669FD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01242"/>
            <a:ext cx="22799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</a:rPr>
              <a:t>Browse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Explore products and services that may be eligible for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HSA/FSA use.</a:t>
            </a:r>
          </a:p>
        </p:txBody>
      </p:sp>
      <p:pic>
        <p:nvPicPr>
          <p:cNvPr id="15" name="Picture 14" descr="Computer">
            <a:extLst>
              <a:ext uri="{FF2B5EF4-FFF2-40B4-BE49-F238E27FC236}">
                <a16:creationId xmlns:a16="http://schemas.microsoft.com/office/drawing/2014/main" id="{A34949C8-6467-2B75-59D2-5D3B062F0A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023" t="18711" r="22622" b="24755"/>
          <a:stretch>
            <a:fillRect/>
          </a:stretch>
        </p:blipFill>
        <p:spPr>
          <a:xfrm>
            <a:off x="1405090" y="2063195"/>
            <a:ext cx="1112062" cy="1115568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B1F93DF5-A44E-7523-7F6A-BA624E8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0816" y="3401242"/>
            <a:ext cx="22799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</a:rPr>
              <a:t>Choose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Shop directly from participating brands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and add items to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your cart.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7A05140F-7E09-DE43-D0D6-73BA5E8AF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856" y="3539741"/>
            <a:ext cx="227990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</a:rPr>
              <a:t>Qualify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Complete a quick health survey for review by a licensed provider.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B96D90C-3D63-E40F-ABEF-685DF1C5A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751" y="3539741"/>
            <a:ext cx="287444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+mj-lt"/>
              </a:rPr>
              <a:t>Pay</a:t>
            </a:r>
          </a:p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If approved, receive a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Letter of Medical Necessity and complete your purchase using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HSA/FSA funds.</a:t>
            </a:r>
          </a:p>
        </p:txBody>
      </p:sp>
      <p:pic>
        <p:nvPicPr>
          <p:cNvPr id="21" name="Picture 20" descr="Claims-Substantiation">
            <a:extLst>
              <a:ext uri="{FF2B5EF4-FFF2-40B4-BE49-F238E27FC236}">
                <a16:creationId xmlns:a16="http://schemas.microsoft.com/office/drawing/2014/main" id="{D5305DE5-7090-B2D7-BD93-31F022730F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200" t="8985" r="15440" b="8480"/>
          <a:stretch>
            <a:fillRect/>
          </a:stretch>
        </p:blipFill>
        <p:spPr>
          <a:xfrm>
            <a:off x="6795290" y="2151803"/>
            <a:ext cx="863036" cy="1026959"/>
          </a:xfrm>
          <a:prstGeom prst="rect">
            <a:avLst/>
          </a:prstGeom>
        </p:spPr>
      </p:pic>
      <p:pic>
        <p:nvPicPr>
          <p:cNvPr id="22" name="Picture 21" descr="Online-Enrollment">
            <a:extLst>
              <a:ext uri="{FF2B5EF4-FFF2-40B4-BE49-F238E27FC236}">
                <a16:creationId xmlns:a16="http://schemas.microsoft.com/office/drawing/2014/main" id="{05CED6FE-3813-9B95-BE8A-327E60692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63" y="2151803"/>
            <a:ext cx="1072896" cy="1072896"/>
          </a:xfrm>
          <a:prstGeom prst="rect">
            <a:avLst/>
          </a:prstGeom>
        </p:spPr>
      </p:pic>
      <p:pic>
        <p:nvPicPr>
          <p:cNvPr id="23" name="Picture 22" descr="Secure">
            <a:extLst>
              <a:ext uri="{FF2B5EF4-FFF2-40B4-BE49-F238E27FC236}">
                <a16:creationId xmlns:a16="http://schemas.microsoft.com/office/drawing/2014/main" id="{6CBB5F32-439E-E916-C687-96C521B534F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153" t="16927" r="19655" b="21556"/>
          <a:stretch>
            <a:fillRect/>
          </a:stretch>
        </p:blipFill>
        <p:spPr>
          <a:xfrm>
            <a:off x="9669092" y="2151802"/>
            <a:ext cx="903757" cy="10728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19FBE8-3CB4-74D0-A828-A8BBD44933CA}"/>
              </a:ext>
            </a:extLst>
          </p:cNvPr>
          <p:cNvSpPr txBox="1"/>
          <p:nvPr/>
        </p:nvSpPr>
        <p:spPr>
          <a:xfrm>
            <a:off x="531786" y="5576307"/>
            <a:ext cx="1131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N" b="0" i="0" dirty="0">
                <a:solidFill>
                  <a:srgbClr val="23498A"/>
                </a:solidFill>
                <a:effectLst/>
              </a:rPr>
              <a:t>To remain aligned with IRS guidelines, purchases require practitioner review and eligibility is based on individual medical needs. Be sure to retain your documentation in case it is needed for substantiation.</a:t>
            </a:r>
          </a:p>
        </p:txBody>
      </p:sp>
    </p:spTree>
    <p:extLst>
      <p:ext uri="{BB962C8B-B14F-4D97-AF65-F5344CB8AC3E}">
        <p14:creationId xmlns:p14="http://schemas.microsoft.com/office/powerpoint/2010/main" val="277113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FE32E-EB4C-59D3-121B-F1990A6C2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37091202-1B56-8D9D-39CF-6096F53100C5}"/>
              </a:ext>
            </a:extLst>
          </p:cNvPr>
          <p:cNvSpPr/>
          <p:nvPr/>
        </p:nvSpPr>
        <p:spPr>
          <a:xfrm>
            <a:off x="-420550" y="3854034"/>
            <a:ext cx="7524306" cy="1715275"/>
          </a:xfrm>
          <a:prstGeom prst="roundRect">
            <a:avLst/>
          </a:prstGeom>
          <a:solidFill>
            <a:srgbClr val="F2F6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EE5C2C7-B62B-7556-B33F-36C8F9A6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503" y="4015617"/>
            <a:ext cx="486276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If you are considering a larger eligible purchase next year, Open Enrollment is a good time to review your HSA or FSA contribution amount.</a:t>
            </a:r>
            <a:endParaRPr kumimoji="0" lang="en-US" alt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E3DFF-2769-F5C6-F37B-5A41E25899D8}"/>
              </a:ext>
            </a:extLst>
          </p:cNvPr>
          <p:cNvSpPr txBox="1"/>
          <p:nvPr/>
        </p:nvSpPr>
        <p:spPr>
          <a:xfrm>
            <a:off x="693635" y="330907"/>
            <a:ext cx="8599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Think Ahead When </a:t>
            </a:r>
            <a:br>
              <a:rPr lang="en-IN" sz="3600" dirty="0">
                <a:latin typeface="+mj-lt"/>
              </a:rPr>
            </a:br>
            <a:r>
              <a:rPr lang="en-IN" sz="3600" dirty="0">
                <a:latin typeface="+mj-lt"/>
              </a:rPr>
              <a:t>Choosing Your Contributions.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42DA50-DE73-D13F-960D-F56125B521CF}"/>
              </a:ext>
            </a:extLst>
          </p:cNvPr>
          <p:cNvCxnSpPr>
            <a:cxnSpLocks/>
          </p:cNvCxnSpPr>
          <p:nvPr/>
        </p:nvCxnSpPr>
        <p:spPr>
          <a:xfrm>
            <a:off x="0" y="1636646"/>
            <a:ext cx="321776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305F666-58DF-A47F-E9FC-FEE9B66C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6978A2-0F02-4CFE-5113-5B17EBCF6A26}"/>
              </a:ext>
            </a:extLst>
          </p:cNvPr>
          <p:cNvSpPr txBox="1"/>
          <p:nvPr/>
        </p:nvSpPr>
        <p:spPr>
          <a:xfrm>
            <a:off x="693635" y="2509914"/>
            <a:ext cx="50305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689E5C"/>
                </a:solidFill>
              </a:rPr>
              <a:t>Planning ahead during </a:t>
            </a:r>
            <a:r>
              <a:rPr lang="en-US" altLang="en-US" sz="2200" dirty="0">
                <a:solidFill>
                  <a:srgbClr val="689E5C"/>
                </a:solidFill>
                <a:latin typeface="+mj-lt"/>
              </a:rPr>
              <a:t>Open Enrollment </a:t>
            </a:r>
            <a:r>
              <a:rPr lang="en-US" altLang="en-US" sz="2200" dirty="0">
                <a:solidFill>
                  <a:srgbClr val="689E5C"/>
                </a:solidFill>
              </a:rPr>
              <a:t>can help </a:t>
            </a:r>
            <a:r>
              <a:rPr lang="en-US" altLang="en-US" sz="2200" dirty="0">
                <a:solidFill>
                  <a:srgbClr val="689E5C"/>
                </a:solidFill>
                <a:latin typeface="+mj-lt"/>
              </a:rPr>
              <a:t>maximize your tax savings </a:t>
            </a:r>
            <a:r>
              <a:rPr lang="en-US" altLang="en-US" sz="2200" dirty="0">
                <a:solidFill>
                  <a:srgbClr val="689E5C"/>
                </a:solidFill>
              </a:rPr>
              <a:t>throughout the year.</a:t>
            </a:r>
            <a:endParaRPr lang="en-US" altLang="en-US" sz="2200" dirty="0">
              <a:solidFill>
                <a:srgbClr val="689E5C"/>
              </a:solidFill>
              <a:latin typeface="+mj-lt"/>
            </a:endParaRPr>
          </a:p>
        </p:txBody>
      </p:sp>
      <p:pic>
        <p:nvPicPr>
          <p:cNvPr id="26" name="Picture 25" descr="A close up of a watch&#10;&#10;AI-generated content may be incorrect.">
            <a:extLst>
              <a:ext uri="{FF2B5EF4-FFF2-40B4-BE49-F238E27FC236}">
                <a16:creationId xmlns:a16="http://schemas.microsoft.com/office/drawing/2014/main" id="{8402F09B-EFB9-09EC-C596-B7898B9F58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6096000" y="4718065"/>
            <a:ext cx="6096000" cy="22349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CE038C-FBD2-F61F-5BA4-C19C682CA31F}"/>
              </a:ext>
            </a:extLst>
          </p:cNvPr>
          <p:cNvGrpSpPr/>
          <p:nvPr/>
        </p:nvGrpSpPr>
        <p:grpSpPr>
          <a:xfrm>
            <a:off x="9408695" y="1"/>
            <a:ext cx="2382252" cy="1547384"/>
            <a:chOff x="9408695" y="1"/>
            <a:chExt cx="2382252" cy="15473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F68D8B-F382-60FF-2B3F-F5D2F70DA7D0}"/>
                </a:ext>
              </a:extLst>
            </p:cNvPr>
            <p:cNvSpPr/>
            <p:nvPr/>
          </p:nvSpPr>
          <p:spPr>
            <a:xfrm>
              <a:off x="9408695" y="1"/>
              <a:ext cx="2382252" cy="1547384"/>
            </a:xfrm>
            <a:prstGeom prst="rect">
              <a:avLst/>
            </a:prstGeom>
            <a:solidFill>
              <a:srgbClr val="E8EF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8651AD4-F11A-8AD0-6793-5C568BCCC7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84878" y="1051830"/>
              <a:ext cx="1829886" cy="332707"/>
            </a:xfrm>
            <a:prstGeom prst="rect">
              <a:avLst/>
            </a:prstGeom>
          </p:spPr>
        </p:pic>
        <p:pic>
          <p:nvPicPr>
            <p:cNvPr id="8" name="Picture 7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F0A507A4-A3CA-C8AB-F609-8ED549D57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5729" y="291093"/>
              <a:ext cx="2008185" cy="397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7759D-A00F-C84A-7526-84F5ED5481BA}"/>
                </a:ext>
              </a:extLst>
            </p:cNvPr>
            <p:cNvSpPr txBox="1"/>
            <p:nvPr/>
          </p:nvSpPr>
          <p:spPr>
            <a:xfrm>
              <a:off x="10226843" y="565769"/>
              <a:ext cx="74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</a:rPr>
                <a:t>+</a:t>
              </a:r>
            </a:p>
          </p:txBody>
        </p:sp>
      </p:grpSp>
      <p:pic>
        <p:nvPicPr>
          <p:cNvPr id="13" name="Picture 12" descr="A close up of a watch&#10;&#10;AI-generated content may be incorrect.">
            <a:extLst>
              <a:ext uri="{FF2B5EF4-FFF2-40B4-BE49-F238E27FC236}">
                <a16:creationId xmlns:a16="http://schemas.microsoft.com/office/drawing/2014/main" id="{F8529D22-0C2F-16FB-CA4D-B0C74672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6096000" y="2500439"/>
            <a:ext cx="6096000" cy="22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F06A-5DC1-4F12-805A-66669EF7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979848-6A0D-3996-DFD8-4C10B7A3CBDC}"/>
              </a:ext>
            </a:extLst>
          </p:cNvPr>
          <p:cNvSpPr/>
          <p:nvPr/>
        </p:nvSpPr>
        <p:spPr>
          <a:xfrm>
            <a:off x="0" y="6311900"/>
            <a:ext cx="2611792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83B16-9429-1923-E5BC-10668C30070D}"/>
              </a:ext>
            </a:extLst>
          </p:cNvPr>
          <p:cNvSpPr txBox="1"/>
          <p:nvPr/>
        </p:nvSpPr>
        <p:spPr>
          <a:xfrm>
            <a:off x="693635" y="347056"/>
            <a:ext cx="806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Make the Most  </a:t>
            </a:r>
            <a:br>
              <a:rPr lang="en-IN" sz="3600" dirty="0">
                <a:latin typeface="+mj-lt"/>
              </a:rPr>
            </a:br>
            <a:r>
              <a:rPr lang="en-IN" sz="3600" dirty="0">
                <a:latin typeface="+mj-lt"/>
              </a:rPr>
              <a:t>of Your Benefits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EDB8B0-5070-542E-F54F-AE4CACAF3682}"/>
              </a:ext>
            </a:extLst>
          </p:cNvPr>
          <p:cNvCxnSpPr>
            <a:cxnSpLocks/>
          </p:cNvCxnSpPr>
          <p:nvPr/>
        </p:nvCxnSpPr>
        <p:spPr>
          <a:xfrm>
            <a:off x="0" y="1636646"/>
            <a:ext cx="3217762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61F92987-5FF0-ECFD-E29B-B7CDEEB1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2746524-E76C-CA41-D41C-56726CC4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61" y="2098130"/>
            <a:ext cx="498643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Explore eligible products and learn more: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i="0" u="none" strike="noStrike" cap="none" normalizeH="0" baseline="0" dirty="0" err="1">
                <a:ln>
                  <a:noFill/>
                </a:ln>
                <a:solidFill>
                  <a:srgbClr val="488242"/>
                </a:solidFill>
                <a:effectLst/>
                <a:latin typeface="+mj-lt"/>
              </a:rPr>
              <a:t>www.truemed.com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488242"/>
                </a:solidFill>
                <a:effectLst/>
                <a:latin typeface="+mj-lt"/>
              </a:rPr>
              <a:t>/a/clarity-benefit-solutions</a:t>
            </a:r>
            <a:b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rgbClr val="488242"/>
                </a:solidFill>
                <a:effectLst/>
                <a:latin typeface="+mj-lt"/>
              </a:rPr>
            </a:b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4F93AB-8C35-D0F7-6C6E-13B30C03874C}"/>
              </a:ext>
            </a:extLst>
          </p:cNvPr>
          <p:cNvSpPr txBox="1"/>
          <p:nvPr/>
        </p:nvSpPr>
        <p:spPr>
          <a:xfrm>
            <a:off x="10873946" y="1729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445442-C972-BEC8-7640-086AACA199E0}"/>
              </a:ext>
            </a:extLst>
          </p:cNvPr>
          <p:cNvGrpSpPr/>
          <p:nvPr/>
        </p:nvGrpSpPr>
        <p:grpSpPr>
          <a:xfrm>
            <a:off x="-456641" y="273050"/>
            <a:ext cx="12433136" cy="6311900"/>
            <a:chOff x="-2622166" y="-600404"/>
            <a:chExt cx="13823213" cy="70175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9B3506-BC40-3D28-D179-662C9602A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8647" y="2915298"/>
              <a:ext cx="7772400" cy="350189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53FF9E-9586-BAEE-9696-347C541A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4796" y="-600404"/>
              <a:ext cx="7772400" cy="35018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A7ADB3-931A-E6DC-2EF5-BEF03519A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2215"/>
            <a:stretch>
              <a:fillRect/>
            </a:stretch>
          </p:blipFill>
          <p:spPr>
            <a:xfrm>
              <a:off x="-2622166" y="2901491"/>
              <a:ext cx="6822995" cy="350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7252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28"/>
          <p:cNvSpPr/>
          <p:nvPr/>
        </p:nvSpPr>
        <p:spPr>
          <a:xfrm>
            <a:off x="14433" y="16835"/>
            <a:ext cx="12192000" cy="6858000"/>
          </a:xfrm>
          <a:prstGeom prst="rect">
            <a:avLst/>
          </a:prstGeom>
          <a:solidFill>
            <a:srgbClr val="214A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28"/>
          <p:cNvSpPr txBox="1"/>
          <p:nvPr/>
        </p:nvSpPr>
        <p:spPr>
          <a:xfrm>
            <a:off x="2261857" y="2788993"/>
            <a:ext cx="7668400" cy="1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4"/>
              </a:lnSpc>
              <a:buClr>
                <a:srgbClr val="000000"/>
              </a:buClr>
              <a:buSzPts val="6300"/>
            </a:pPr>
            <a:r>
              <a:rPr lang="en-US" sz="8400" b="1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 You</a:t>
            </a:r>
            <a:endParaRPr sz="933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arity">
      <a:dk1>
        <a:srgbClr val="23498A"/>
      </a:dk1>
      <a:lt1>
        <a:srgbClr val="FFFFFF"/>
      </a:lt1>
      <a:dk2>
        <a:srgbClr val="23498A"/>
      </a:dk2>
      <a:lt2>
        <a:srgbClr val="ECECEC"/>
      </a:lt2>
      <a:accent1>
        <a:srgbClr val="23498A"/>
      </a:accent1>
      <a:accent2>
        <a:srgbClr val="679C5B"/>
      </a:accent2>
      <a:accent3>
        <a:srgbClr val="E06120"/>
      </a:accent3>
      <a:accent4>
        <a:srgbClr val="BACBDA"/>
      </a:accent4>
      <a:accent5>
        <a:srgbClr val="003059"/>
      </a:accent5>
      <a:accent6>
        <a:srgbClr val="494949"/>
      </a:accent6>
      <a:hlink>
        <a:srgbClr val="E06120"/>
      </a:hlink>
      <a:folHlink>
        <a:srgbClr val="679C5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377</Words>
  <Application>Microsoft Macintosh PowerPoint</Application>
  <PresentationFormat>Widescreen</PresentationFormat>
  <Paragraphs>57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Franklin Gothic Book</vt:lpstr>
      <vt:lpstr>Franklin Gothic Medium</vt:lpstr>
      <vt:lpstr>Libre Franklin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Muhammed Jeelani</dc:creator>
  <cp:lastModifiedBy>Krista Woolley</cp:lastModifiedBy>
  <cp:revision>12</cp:revision>
  <dcterms:created xsi:type="dcterms:W3CDTF">2025-08-12T05:19:35Z</dcterms:created>
  <dcterms:modified xsi:type="dcterms:W3CDTF">2026-05-19T16:41:52Z</dcterms:modified>
</cp:coreProperties>
</file>